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1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544166-B24D-4315-8EE6-A733439B4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5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9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2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7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9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1A68-525C-4C7C-B19E-8FE9F683815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CB33-BE4C-47D0-AFCE-7AB4E289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gadro.co.uk/light/bohr/spectra.htm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particles&amp;source=images&amp;cd=&amp;cad=rja&amp;docid=zyi8JAgN6CKSIM&amp;tbnid=1ej6k273DwRPiM:&amp;ved=0CAUQjRw&amp;url=http://powerlisting.wikia.com/wiki/Particle_Manipulation&amp;ei=wDdTUvrPJ4W09gTTlID4CQ&amp;bvm=bv.53537100,d.eWU&amp;psig=AFQjCNGwNqaKHOWsiVFyEfWAaPRh-hOqvw&amp;ust=1381271830710005" TargetMode="External"/><Relationship Id="rId3" Type="http://schemas.openxmlformats.org/officeDocument/2006/relationships/hyperlink" Target="http://www.google.com/url?sa=i&amp;rct=j&amp;q=digital%20scael&amp;source=images&amp;cd=&amp;cad=rja&amp;docid=2UuBG7QbfYSQzM&amp;tbnid=EtYJ0Pu3PYDcMM:&amp;ved=0CAUQjRw&amp;url=http://www.dhgate.com/product/500g-0-1g-mini-pocket-scale-digital-jewelry/163024687.html&amp;ei=KDhTUu_hK4bU8wSkt4GYDg&amp;bvm=bv.53537100,d.eWU&amp;psig=AFQjCNESp75m0ihfZmOxDnJVxueKJjfbrw&amp;ust=1381271938329520" TargetMode="Externa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/imgres?imgurl=http://wwwlapp.in2p3.fr/neutrinos/neutimg/nacteurs/chadwick.jpg&amp;imgrefurl=http://wwwlapp.in2p3.fr/neutrinos/anacteurs.html&amp;h=480&amp;w=353&amp;sz=34&amp;tbnid=2qYBuRmDByoJ:&amp;tbnh=125&amp;tbnw=91&amp;start=2&amp;prev=/images?q=James+Chadwick&amp;hl=en&amp;lr=&amp;ie=UTF-8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lapp.in2p3.fr/neutrinos/neutimg/nacteurs/chadwick.jpg&amp;imgrefurl=http://wwwlapp.in2p3.fr/neutrinos/anacteurs.html&amp;h=480&amp;w=353&amp;sz=34&amp;tbnid=2qYBuRmDByoJ:&amp;tbnh=125&amp;tbnw=91&amp;start=2&amp;prev=/images?q=James+Chadwick&amp;hl=en&amp;lr=&amp;ie=UTF-8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library.thinkquest.org/13394/media/demokryt.jpg&amp;imgrefurl=http://library.thinkquest.org/13394/angielsk/ancient.html&amp;h=261&amp;w=191&amp;sz=12&amp;tbnid=vgzoZBMdyHAJ:&amp;tbnh=106&amp;tbnw=78&amp;start=14&amp;prev=/images?q%3Ddemocritus%26hl%3Den%26lr%3Dlang_en%26ie%3DUTF-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J.+J.+Thomson&amp;source=images&amp;cd=&amp;cad=rja&amp;docid=hLM42EPfKkzU-M&amp;tbnid=eUg_Q4a6fF-97M:&amp;ved=0CAUQjRw&amp;url=http://www.travelingatom.com/ScientificTravelingWebsite/Thomson.html&amp;ei=DhVTUufBEIyA8gSb54GwCQ&amp;bvm=bv.53537100,d.eWU&amp;psig=AFQjCNGJleJPo6ylwHNx2ELD_GItuESuTg&amp;ust=1381262983196090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google.com/url?sa=i&amp;rct=j&amp;q=ernest+rutherford&amp;source=images&amp;cd=&amp;cad=rja&amp;docid=5kGmX4LNMOjzOM&amp;tbnid=rZiegmtEKkJzHM:&amp;ved=0CAUQjRw&amp;url=http://ecuip.lib.uchicago.edu/multiwavelength-astronomy/gamma-ray/science/06.html&amp;ei=ayFTUumKBouI9gSTsoG4CA&amp;bvm=bv.53537100,d.eWU&amp;psig=AFQjCNF4dU0Ni5LvPQosbd5_6sEVEmt5lw&amp;ust=1381266117668996" TargetMode="External"/><Relationship Id="rId7" Type="http://schemas.openxmlformats.org/officeDocument/2006/relationships/hyperlink" Target="http://www.google.com/url?sa=i&amp;rct=j&amp;q=gold+foil+experiment&amp;source=images&amp;cd=&amp;cad=rja&amp;docid=L2U7vIyMn_IGpM&amp;tbnid=BnO0od2wuozU7M:&amp;ved=0CAUQjRw&amp;url=http://en.wikipedia.org/wiki/Ernest_Rutherford&amp;ei=PyNTUs_BGIT68gSikYDQCg&amp;bvm=bv.53537100,d.eWU&amp;psig=AFQjCNHg04n8lyu5PydrY75feeE8EhusNw&amp;ust=138126623154690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gif"/><Relationship Id="rId5" Type="http://schemas.openxmlformats.org/officeDocument/2006/relationships/hyperlink" Target="http://www.google.com/url?sa=i&amp;rct=j&amp;q=gold+foil+experiment&amp;source=images&amp;cd=&amp;cad=rja&amp;docid=Dydwg0juwjn0cM&amp;tbnid=EIFyOse6_iVaJM:&amp;ved=0CAUQjRw&amp;url=http://www.regentsprep.org/regents/physics/phys05/catomodel/ruther.htm&amp;ei=0SFTUt72K4PM9gTV6YC4Ag&amp;bvm=bv.53537100,d.eWU&amp;psig=AFQjCNHg04n8lyu5PydrY75feeE8EhusNw&amp;ust=1381266231546901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gold+foil+experiment&amp;source=images&amp;cd=&amp;cad=rja&amp;docid=Dydwg0juwjn0cM&amp;tbnid=EIFyOse6_iVaJM:&amp;ved=0CAUQjRw&amp;url=http://www.regentsprep.org/regents/physics/phys05/catomodel/ruther.htm&amp;ei=0SFTUt72K4PM9gTV6YC4Ag&amp;bvm=bv.53537100,d.eWU&amp;psig=AFQjCNHg04n8lyu5PydrY75feeE8EhusNw&amp;ust=138126623154690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hyperlink" Target="http://www.google.com/url?sa=i&amp;rct=j&amp;q=gold+foil+experiment&amp;source=images&amp;cd=&amp;cad=rja&amp;docid=L2U7vIyMn_IGpM&amp;tbnid=BnO0od2wuozU7M:&amp;ved=0CAUQjRw&amp;url=http://en.wikipedia.org/wiki/Ernest_Rutherford&amp;ei=PyNTUs_BGIT68gSikYDQCg&amp;bvm=bv.53537100,d.eWU&amp;psig=AFQjCNHg04n8lyu5PydrY75feeE8EhusNw&amp;ust=1381266231546901" TargetMode="Externa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6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10200" y="1676400"/>
            <a:ext cx="3200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Electrons exist in energy levels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Energy levels are structured like fixed orbits around the nucleus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Similar to planets orbiting the sun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441384" y="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Bohr’s </a:t>
            </a:r>
            <a:r>
              <a:rPr lang="en-US" altLang="en-US" dirty="0" smtClean="0">
                <a:solidFill>
                  <a:schemeClr val="tx1"/>
                </a:solidFill>
              </a:rPr>
              <a:t>Data and Theory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5" descr="spectrum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r="22642"/>
          <a:stretch/>
        </p:blipFill>
        <p:spPr bwMode="auto">
          <a:xfrm>
            <a:off x="441384" y="1139286"/>
            <a:ext cx="4968816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6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590800" y="2819400"/>
            <a:ext cx="1295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752600" y="2481265"/>
            <a:ext cx="3048000" cy="155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1447800" y="2190752"/>
            <a:ext cx="3657600" cy="21764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095375" y="1905000"/>
            <a:ext cx="4343400" cy="28527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85800" y="1600200"/>
            <a:ext cx="5105400" cy="3429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90800" y="2986088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172200" y="1981200"/>
            <a:ext cx="2438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Energy levels/electron orbits get larger as you move farther away from the nucleus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038600" y="3200400"/>
            <a:ext cx="22098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62000" y="5410200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Electrons will exist in the lowest possible energy level.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Bohr’s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3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http://image.dhgate.com/albu_372648667_00/1.0x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16" y="3276600"/>
            <a:ext cx="3228975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Completing the Atom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2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James Chadwick, co-worker of Rutherford, </a:t>
            </a:r>
            <a:r>
              <a:rPr lang="en-US" dirty="0"/>
              <a:t>1932</a:t>
            </a:r>
          </a:p>
          <a:p>
            <a:pPr marL="0" indent="0">
              <a:buNone/>
            </a:pPr>
            <a:r>
              <a:rPr lang="en-US" dirty="0"/>
              <a:t>Disintegrated atoms</a:t>
            </a:r>
            <a:endParaRPr lang="en-US" dirty="0"/>
          </a:p>
        </p:txBody>
      </p:sp>
      <p:pic>
        <p:nvPicPr>
          <p:cNvPr id="56325" name="Picture 5" descr="chadwick">
            <a:hlinkClick r:id="rId5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533400"/>
            <a:ext cx="1836738" cy="25225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62000" y="3505200"/>
            <a:ext cx="2103120" cy="2103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1722120" y="4465320"/>
            <a:ext cx="182880" cy="18288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atom = 52 </a:t>
            </a:r>
            <a:r>
              <a:rPr lang="en-US" dirty="0" err="1"/>
              <a:t>amu</a:t>
            </a:r>
            <a:endParaRPr lang="en-US" dirty="0"/>
          </a:p>
        </p:txBody>
      </p:sp>
      <p:pic>
        <p:nvPicPr>
          <p:cNvPr id="56327" name="Picture 7" descr="C:\Users\e136162\AppData\Local\Microsoft\Windows\Temporary Internet Files\Content.IE5\TCZ291DQ\MC90007862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2819401"/>
            <a:ext cx="5154613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http://images1.wikia.nocookie.net/__cb20121110202702/powerlisting/images/d/d1/Satring-particles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81" y="3634240"/>
            <a:ext cx="1025404" cy="10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5491143"/>
            <a:ext cx="2133600" cy="369332"/>
          </a:xfrm>
          <a:prstGeom prst="rect">
            <a:avLst/>
          </a:prstGeom>
          <a:solidFill>
            <a:srgbClr val="0262EE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Protons = 25 </a:t>
            </a:r>
            <a:r>
              <a:rPr lang="en-US" dirty="0" err="1"/>
              <a:t>amu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9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>
            <a:spLocks noChangeAspect="1"/>
          </p:cNvSpPr>
          <p:nvPr/>
        </p:nvSpPr>
        <p:spPr bwMode="auto">
          <a:xfrm>
            <a:off x="3735581" y="3413760"/>
            <a:ext cx="182880" cy="1828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Completing the </a:t>
            </a:r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2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James Chadwick, co-worker of Rutherford, </a:t>
            </a:r>
            <a:r>
              <a:rPr lang="en-US" dirty="0"/>
              <a:t>1932</a:t>
            </a:r>
          </a:p>
          <a:p>
            <a:pPr marL="0" indent="0">
              <a:buNone/>
            </a:pPr>
            <a:r>
              <a:rPr lang="en-US" dirty="0"/>
              <a:t>Disintegrated atoms</a:t>
            </a:r>
            <a:endParaRPr lang="en-US" dirty="0"/>
          </a:p>
        </p:txBody>
      </p:sp>
      <p:pic>
        <p:nvPicPr>
          <p:cNvPr id="56325" name="Picture 5" descr="chadwick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533400"/>
            <a:ext cx="1836738" cy="25225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62000" y="3505200"/>
            <a:ext cx="2103120" cy="2103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1722120" y="4465320"/>
            <a:ext cx="182880" cy="18288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atom = 52 </a:t>
            </a:r>
            <a:r>
              <a:rPr lang="en-US" dirty="0" err="1"/>
              <a:t>amu</a:t>
            </a:r>
            <a:endParaRPr lang="en-US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733800" y="3088376"/>
            <a:ext cx="182880" cy="182880"/>
          </a:xfrm>
          <a:prstGeom prst="ellipse">
            <a:avLst/>
          </a:prstGeom>
          <a:solidFill>
            <a:srgbClr val="0262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886200" y="3240776"/>
            <a:ext cx="182880" cy="182880"/>
          </a:xfrm>
          <a:prstGeom prst="ellipse">
            <a:avLst/>
          </a:prstGeom>
          <a:solidFill>
            <a:srgbClr val="0262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3812771" y="3386051"/>
            <a:ext cx="182880" cy="182880"/>
          </a:xfrm>
          <a:prstGeom prst="ellipse">
            <a:avLst/>
          </a:prstGeom>
          <a:solidFill>
            <a:srgbClr val="0262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4069080" y="3154482"/>
            <a:ext cx="182880" cy="182880"/>
          </a:xfrm>
          <a:prstGeom prst="ellipse">
            <a:avLst/>
          </a:prstGeom>
          <a:solidFill>
            <a:srgbClr val="0262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898273" y="3048000"/>
            <a:ext cx="182880" cy="1828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4079965" y="3245922"/>
            <a:ext cx="182880" cy="1828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916680" y="3451360"/>
            <a:ext cx="182880" cy="1828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3684913" y="3245922"/>
            <a:ext cx="182880" cy="1828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4069080" y="3391989"/>
            <a:ext cx="182880" cy="182880"/>
          </a:xfrm>
          <a:prstGeom prst="ellipse">
            <a:avLst/>
          </a:prstGeom>
          <a:solidFill>
            <a:srgbClr val="0262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6" name="Straight Connector 5"/>
          <p:cNvCxnSpPr>
            <a:stCxn id="8" idx="7"/>
            <a:endCxn id="25" idx="1"/>
          </p:cNvCxnSpPr>
          <p:nvPr/>
        </p:nvCxnSpPr>
        <p:spPr bwMode="auto">
          <a:xfrm flipV="1">
            <a:off x="1878218" y="3025948"/>
            <a:ext cx="1786822" cy="1466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8" idx="6"/>
          </p:cNvCxnSpPr>
          <p:nvPr/>
        </p:nvCxnSpPr>
        <p:spPr bwMode="auto">
          <a:xfrm flipV="1">
            <a:off x="1905000" y="3759027"/>
            <a:ext cx="2255520" cy="7977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/>
          <p:cNvSpPr/>
          <p:nvPr/>
        </p:nvSpPr>
        <p:spPr bwMode="auto">
          <a:xfrm>
            <a:off x="3531129" y="2892037"/>
            <a:ext cx="914400" cy="914400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45531" y="3423658"/>
            <a:ext cx="44698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Atoms have one more fundamental unit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No Charge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Mass same as proton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Called Neutron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9148" y="3795815"/>
            <a:ext cx="1314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pulent Caps Shadow BRK" pitchFamily="2" charset="0"/>
              </a:rPr>
              <a:t>Empty space </a:t>
            </a:r>
          </a:p>
          <a:p>
            <a:endParaRPr lang="en-US" dirty="0">
              <a:latin typeface="Corpulent Caps Shadow BRK" pitchFamily="2" charset="0"/>
            </a:endParaRPr>
          </a:p>
          <a:p>
            <a:r>
              <a:rPr lang="en-US" dirty="0">
                <a:latin typeface="Corpulent Caps Shadow BRK" pitchFamily="2" charset="0"/>
              </a:rPr>
              <a:t>with electrons</a:t>
            </a:r>
            <a:endParaRPr lang="en-US" dirty="0">
              <a:latin typeface="Corpulent Caps Shadow BRK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0" grpId="0" animBg="1"/>
      <p:bldP spid="1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Atomic Mass and Weighted Averages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4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Mass Number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F0000"/>
                </a:solidFill>
              </a:rPr>
              <a:t>Atomic Mass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996" b="3444"/>
          <a:stretch/>
        </p:blipFill>
        <p:spPr>
          <a:xfrm>
            <a:off x="5566221" y="1864217"/>
            <a:ext cx="2251255" cy="25274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92429" y="1587212"/>
                <a:ext cx="3090930" cy="3171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dirty="0" smtClean="0"/>
                  <a:t>Boron – </a:t>
                </a:r>
                <a:r>
                  <a:rPr lang="en-US" sz="4400" dirty="0" smtClean="0">
                    <a:solidFill>
                      <a:srgbClr val="0070C0"/>
                    </a:solidFill>
                  </a:rPr>
                  <a:t>11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dirty="0" smtClean="0"/>
                  <a:t>Or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sPre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9" y="1587212"/>
                <a:ext cx="3090930" cy="3171637"/>
              </a:xfrm>
              <a:prstGeom prst="rect">
                <a:avLst/>
              </a:prstGeom>
              <a:blipFill rotWithShape="0">
                <a:blip r:embed="rId4"/>
                <a:stretch>
                  <a:fillRect l="-986" r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978847" y="3863660"/>
            <a:ext cx="1519707" cy="6181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6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30" y="210579"/>
            <a:ext cx="7886700" cy="1325563"/>
          </a:xfrm>
        </p:spPr>
        <p:txBody>
          <a:bodyPr/>
          <a:lstStyle/>
          <a:p>
            <a:r>
              <a:rPr lang="en-US" dirty="0" smtClean="0"/>
              <a:t>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413501"/>
            <a:ext cx="8628845" cy="4351338"/>
          </a:xfrm>
        </p:spPr>
        <p:txBody>
          <a:bodyPr/>
          <a:lstStyle/>
          <a:p>
            <a:r>
              <a:rPr lang="en-US" dirty="0" smtClean="0"/>
              <a:t>The weighted average of all isotopes of an element. </a:t>
            </a:r>
          </a:p>
          <a:p>
            <a:r>
              <a:rPr lang="en-US" dirty="0" smtClean="0"/>
              <a:t>It takes into account the abundance of each isotope for an element.</a:t>
            </a:r>
          </a:p>
          <a:p>
            <a:r>
              <a:rPr lang="en-US" dirty="0" smtClean="0"/>
              <a:t>A proton has a mass of 0.9986 </a:t>
            </a:r>
            <a:r>
              <a:rPr lang="en-US" dirty="0" err="1" smtClean="0"/>
              <a:t>amu</a:t>
            </a:r>
            <a:endParaRPr lang="en-US" dirty="0" smtClean="0"/>
          </a:p>
          <a:p>
            <a:r>
              <a:rPr lang="en-US" dirty="0" smtClean="0"/>
              <a:t>A neutron has a mass of 1 </a:t>
            </a:r>
            <a:r>
              <a:rPr lang="en-US" dirty="0" err="1" smtClean="0"/>
              <a:t>amu</a:t>
            </a:r>
            <a:endParaRPr lang="en-US" dirty="0" smtClean="0"/>
          </a:p>
          <a:p>
            <a:r>
              <a:rPr lang="en-US" dirty="0" smtClean="0"/>
              <a:t>An electron has a mass of 0.00054387 </a:t>
            </a:r>
            <a:r>
              <a:rPr lang="en-US" dirty="0" err="1" smtClean="0"/>
              <a:t>amu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7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Atomic Mass and Mass Number</a:t>
            </a:r>
            <a:endParaRPr lang="en-US" dirty="0"/>
          </a:p>
        </p:txBody>
      </p:sp>
      <p:pic>
        <p:nvPicPr>
          <p:cNvPr id="9219" name="Picture 3" descr="C:\Users\e136162\AppData\Local\Microsoft\Windows\Temporary Internet Files\Content.IE5\CLWJ3H73\MC9002390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804111" cy="15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4454" y="1676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b="1" dirty="0" smtClean="0">
                <a:solidFill>
                  <a:prstClr val="black"/>
                </a:solidFill>
              </a:rPr>
              <a:t>average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atomic mass </a:t>
            </a:r>
            <a:r>
              <a:rPr lang="en-US" sz="2800" dirty="0" smtClean="0">
                <a:solidFill>
                  <a:prstClr val="black"/>
                </a:solidFill>
              </a:rPr>
              <a:t>of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atom of Uranium is 238.029 </a:t>
            </a:r>
            <a:r>
              <a:rPr lang="en-US" sz="2800" dirty="0" err="1" smtClean="0">
                <a:solidFill>
                  <a:prstClr val="black"/>
                </a:solidFill>
              </a:rPr>
              <a:t>amu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9220" name="Picture 4" descr="C:\Users\e136162\AppData\Local\Microsoft\Windows\Temporary Internet Files\Content.IE5\TCZ291DQ\MC9004369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68" y="299770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343494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prstClr val="black"/>
                </a:solidFill>
              </a:rPr>
              <a:t>Uranium-235 has a </a:t>
            </a:r>
            <a:r>
              <a:rPr lang="en-US" sz="2800" b="1" dirty="0" smtClean="0">
                <a:solidFill>
                  <a:prstClr val="black"/>
                </a:solidFill>
              </a:rPr>
              <a:t>mass number </a:t>
            </a:r>
            <a:r>
              <a:rPr lang="en-US" sz="2800" dirty="0" smtClean="0">
                <a:solidFill>
                  <a:prstClr val="black"/>
                </a:solidFill>
              </a:rPr>
              <a:t>of 235 </a:t>
            </a:r>
            <a:r>
              <a:rPr lang="en-US" sz="2800" dirty="0" err="1" smtClean="0">
                <a:solidFill>
                  <a:prstClr val="black"/>
                </a:solidFill>
              </a:rPr>
              <a:t>amu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9221" name="Picture 5" descr="C:\Users\e136162\AppData\Local\Microsoft\Windows\Temporary Internet Files\Content.IE5\QSA9MOWE\MC9002789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9" y="4419600"/>
            <a:ext cx="1833372" cy="17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44040" y="4724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Uranium-238 has a </a:t>
            </a:r>
            <a:r>
              <a:rPr lang="en-US" sz="2800" b="1" dirty="0" smtClean="0">
                <a:solidFill>
                  <a:prstClr val="black"/>
                </a:solidFill>
              </a:rPr>
              <a:t>mass number </a:t>
            </a:r>
            <a:r>
              <a:rPr lang="en-US" sz="2800" dirty="0" smtClean="0">
                <a:solidFill>
                  <a:prstClr val="black"/>
                </a:solidFill>
              </a:rPr>
              <a:t>of 238 </a:t>
            </a:r>
            <a:r>
              <a:rPr lang="en-US" sz="2800" dirty="0" err="1" smtClean="0">
                <a:solidFill>
                  <a:prstClr val="black"/>
                </a:solidFill>
              </a:rPr>
              <a:t>amu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6054" y="2747820"/>
            <a:ext cx="1550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Light</a:t>
            </a:r>
            <a:endParaRPr lang="en-US" sz="54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5265670"/>
            <a:ext cx="2498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Average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9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86" y="2905908"/>
            <a:ext cx="8515350" cy="3211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Calculate the average atomic mass of magnesium using the following data for three magnesium </a:t>
            </a:r>
            <a:r>
              <a:rPr lang="en-US" dirty="0" smtClean="0"/>
              <a:t>isotopes.</a:t>
            </a:r>
          </a:p>
          <a:p>
            <a:pPr marL="0" indent="0">
              <a:buNone/>
            </a:pPr>
            <a:r>
              <a:rPr lang="en-US" b="1" i="1" u="sng" dirty="0" smtClean="0"/>
              <a:t>Isotope		mass (</a:t>
            </a:r>
            <a:r>
              <a:rPr lang="en-US" b="1" i="1" u="sng" dirty="0" err="1" smtClean="0"/>
              <a:t>amu</a:t>
            </a:r>
            <a:r>
              <a:rPr lang="en-US" b="1" i="1" u="sng" dirty="0" smtClean="0"/>
              <a:t>)		relative abundance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Mg-24</a:t>
            </a:r>
            <a:r>
              <a:rPr lang="en-US" dirty="0"/>
              <a:t>		    </a:t>
            </a:r>
            <a:r>
              <a:rPr lang="en-US" dirty="0" smtClean="0"/>
              <a:t>  </a:t>
            </a:r>
            <a:r>
              <a:rPr lang="en-US" dirty="0"/>
              <a:t>23.985			</a:t>
            </a:r>
            <a:r>
              <a:rPr lang="en-US" dirty="0" smtClean="0"/>
              <a:t>78.70%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Mg-25</a:t>
            </a:r>
            <a:r>
              <a:rPr lang="en-US" dirty="0"/>
              <a:t>		      </a:t>
            </a:r>
            <a:r>
              <a:rPr lang="en-US" dirty="0" smtClean="0"/>
              <a:t>24.986</a:t>
            </a:r>
            <a:r>
              <a:rPr lang="en-US" dirty="0"/>
              <a:t>			</a:t>
            </a:r>
            <a:r>
              <a:rPr lang="en-US" dirty="0" smtClean="0"/>
              <a:t>10.13%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Mg-26</a:t>
            </a:r>
            <a:r>
              <a:rPr lang="en-US" dirty="0"/>
              <a:t>		      </a:t>
            </a:r>
            <a:r>
              <a:rPr lang="en-US" dirty="0" smtClean="0"/>
              <a:t>25.983</a:t>
            </a:r>
            <a:r>
              <a:rPr lang="en-US" dirty="0"/>
              <a:t>			</a:t>
            </a:r>
            <a:r>
              <a:rPr lang="en-US" dirty="0" smtClean="0"/>
              <a:t>11.17%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401" r="9116" b="62821"/>
          <a:stretch/>
        </p:blipFill>
        <p:spPr>
          <a:xfrm>
            <a:off x="0" y="257577"/>
            <a:ext cx="9131122" cy="1271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7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Hydrogen is 99% </a:t>
            </a:r>
            <a:r>
              <a:rPr lang="en-US" sz="4400" baseline="30000" dirty="0" smtClean="0">
                <a:latin typeface="Aparajita" pitchFamily="34" charset="0"/>
                <a:cs typeface="Aparajita" pitchFamily="34" charset="0"/>
              </a:rPr>
              <a:t>1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H, 0.8% </a:t>
            </a:r>
            <a:r>
              <a:rPr lang="en-US" sz="4400" baseline="30000" dirty="0" smtClean="0">
                <a:latin typeface="Aparajita" pitchFamily="34" charset="0"/>
                <a:cs typeface="Aparajita" pitchFamily="34" charset="0"/>
              </a:rPr>
              <a:t>2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H, and 0.2% </a:t>
            </a:r>
            <a:r>
              <a:rPr lang="en-US" sz="4400" baseline="30000" dirty="0" smtClean="0">
                <a:latin typeface="Aparajita" pitchFamily="34" charset="0"/>
                <a:cs typeface="Aparajita" pitchFamily="34" charset="0"/>
              </a:rPr>
              <a:t>3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H.  Calculate its average atomic mass.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2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534" y="152400"/>
            <a:ext cx="8828467" cy="1143000"/>
          </a:xfrm>
        </p:spPr>
        <p:txBody>
          <a:bodyPr/>
          <a:lstStyle/>
          <a:p>
            <a:pPr algn="r"/>
            <a:r>
              <a:rPr lang="en-US" altLang="en-US" dirty="0"/>
              <a:t>History of the </a:t>
            </a:r>
            <a:r>
              <a:rPr lang="en-US" altLang="en-US" dirty="0" smtClean="0"/>
              <a:t>Atomic Theory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Democritus, </a:t>
            </a:r>
            <a:r>
              <a:rPr lang="en-US" dirty="0" smtClean="0"/>
              <a:t>4 BC</a:t>
            </a:r>
            <a:endParaRPr lang="en-US" dirty="0"/>
          </a:p>
        </p:txBody>
      </p:sp>
      <p:pic>
        <p:nvPicPr>
          <p:cNvPr id="5125" name="Picture 5" descr="demokry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49" y="3056410"/>
            <a:ext cx="23558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1437" y="1295400"/>
            <a:ext cx="3290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ct val="3000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Atom </a:t>
            </a:r>
            <a:r>
              <a:rPr lang="en-US" altLang="en-US" sz="2400" dirty="0">
                <a:solidFill>
                  <a:srgbClr val="FF0000"/>
                </a:solidFill>
              </a:rPr>
              <a:t>is derived </a:t>
            </a:r>
            <a:r>
              <a:rPr lang="en-US" altLang="en-US" sz="2400" dirty="0">
                <a:solidFill>
                  <a:srgbClr val="FF0000"/>
                </a:solidFill>
              </a:rPr>
              <a:t>from </a:t>
            </a:r>
            <a:r>
              <a:rPr lang="en-US" altLang="en-US" sz="2400" dirty="0">
                <a:solidFill>
                  <a:srgbClr val="FF0000"/>
                </a:solidFill>
              </a:rPr>
              <a:t>the Greek </a:t>
            </a:r>
            <a:r>
              <a:rPr lang="en-US" altLang="en-US" sz="2400" dirty="0">
                <a:solidFill>
                  <a:srgbClr val="FF0000"/>
                </a:solidFill>
              </a:rPr>
              <a:t>word </a:t>
            </a:r>
            <a:r>
              <a:rPr lang="en-US" altLang="en-US" sz="2400" i="1" dirty="0" err="1">
                <a:solidFill>
                  <a:srgbClr val="FF0000"/>
                </a:solidFill>
              </a:rPr>
              <a:t>atomos</a:t>
            </a:r>
            <a:r>
              <a:rPr lang="en-US" altLang="en-US" sz="2400" dirty="0">
                <a:solidFill>
                  <a:srgbClr val="FF0000"/>
                </a:solidFill>
              </a:rPr>
              <a:t> meaning </a:t>
            </a:r>
            <a:r>
              <a:rPr lang="en-US" altLang="en-US" sz="2400" dirty="0">
                <a:solidFill>
                  <a:srgbClr val="FF0000"/>
                </a:solidFill>
              </a:rPr>
              <a:t>“unable to be divided”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4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85117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7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0303" y="267281"/>
            <a:ext cx="896369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Working Backward: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average atomic mass of copper is 63.55 </a:t>
            </a:r>
            <a:r>
              <a:rPr lang="en-US" dirty="0" err="1"/>
              <a:t>amu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 only two isotopes of copper have masses of 62.94 </a:t>
            </a:r>
            <a:r>
              <a:rPr lang="en-US" dirty="0" err="1"/>
              <a:t>amu</a:t>
            </a:r>
            <a:r>
              <a:rPr lang="en-US" dirty="0"/>
              <a:t> and 64.93 </a:t>
            </a:r>
            <a:r>
              <a:rPr lang="en-US" dirty="0" err="1"/>
              <a:t>amu</a:t>
            </a:r>
            <a:r>
              <a:rPr lang="en-US" dirty="0"/>
              <a:t>, what are the percentages of each?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Think algebra)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9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1808 – John Dalton, English schoolteacher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This is </a:t>
            </a:r>
            <a:r>
              <a:rPr lang="en-US" b="1" dirty="0" smtClean="0"/>
              <a:t>Dalton’s </a:t>
            </a:r>
            <a:r>
              <a:rPr lang="en-US" b="1" dirty="0"/>
              <a:t>atomic theory </a:t>
            </a:r>
            <a:r>
              <a:rPr lang="en-US" b="1" smtClean="0"/>
              <a:t>(page 3)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40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What’s in that beam?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2"/>
            <a:ext cx="4876800" cy="4525963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J.J. Thomson,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1897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Cathode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Ray Tube Experiments to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measure the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charge to mass ratio of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the beam.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Particles in beam travel farther than hydrogen atoms.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The particles are 1000 times smaller than hydrogen atoms.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0185" name="Picture 9" descr="http://www.travelingatom.com/ScientificTravelingWebsite/jjt%5b1%5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1"/>
            <a:ext cx="3886200" cy="25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136162\AppData\Local\Microsoft\Windows\Temporary Internet Files\Content.IE5\TRYN4V19\MC90043706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136162\AppData\Local\Microsoft\Windows\Temporary Internet Files\Content.IE5\TRYN4V19\MC9003205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56" y="4267200"/>
            <a:ext cx="517696" cy="4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7935" y="110067"/>
            <a:ext cx="343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Atomic Structure Packet </a:t>
            </a:r>
            <a:r>
              <a:rPr lang="en-US" dirty="0" err="1">
                <a:solidFill>
                  <a:srgbClr val="FF0000"/>
                </a:solidFill>
              </a:rPr>
              <a:t>pg</a:t>
            </a:r>
            <a:r>
              <a:rPr lang="en-US" dirty="0">
                <a:solidFill>
                  <a:srgbClr val="FF0000"/>
                </a:solidFill>
              </a:rPr>
              <a:t> 4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Thomson’s Model of the Atom 1897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76200" y="1600202"/>
            <a:ext cx="4572000" cy="4525963"/>
          </a:xfrm>
        </p:spPr>
        <p:txBody>
          <a:bodyPr/>
          <a:lstStyle/>
          <a:p>
            <a:r>
              <a:rPr lang="en-US" dirty="0"/>
              <a:t>Tiny negative particles</a:t>
            </a:r>
          </a:p>
          <a:p>
            <a:r>
              <a:rPr lang="en-US" dirty="0"/>
              <a:t>Matter is neutral</a:t>
            </a:r>
          </a:p>
          <a:p>
            <a:endParaRPr lang="en-US" dirty="0"/>
          </a:p>
        </p:txBody>
      </p:sp>
      <p:pic>
        <p:nvPicPr>
          <p:cNvPr id="9" name="Picture 2" descr="C:\Users\e136162\AppData\Local\Microsoft\Windows\Temporary Internet Files\Content.IE5\ORSGA902\MC9000482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29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34100" y="15621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Dalton’s model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Thomson’s Model of the Atom 1897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133602"/>
            <a:ext cx="4343400" cy="3916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Uniform </a:t>
            </a:r>
            <a:r>
              <a:rPr lang="en-US" dirty="0"/>
              <a:t>base of positive charge with negative charges mixed </a:t>
            </a:r>
            <a:r>
              <a:rPr lang="en-US" dirty="0" smtClean="0"/>
              <a:t>within.</a:t>
            </a:r>
            <a:endParaRPr lang="en-US" dirty="0"/>
          </a:p>
        </p:txBody>
      </p:sp>
      <p:pic>
        <p:nvPicPr>
          <p:cNvPr id="55301" name="Picture 5" descr="Thomps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2" y="1295400"/>
            <a:ext cx="4437063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ross 1"/>
          <p:cNvSpPr/>
          <p:nvPr/>
        </p:nvSpPr>
        <p:spPr bwMode="auto">
          <a:xfrm>
            <a:off x="4822375" y="2514600"/>
            <a:ext cx="2209800" cy="2057400"/>
          </a:xfrm>
          <a:prstGeom prst="plus">
            <a:avLst>
              <a:gd name="adj" fmla="val 37698"/>
            </a:avLst>
          </a:prstGeom>
          <a:solidFill>
            <a:srgbClr val="FF0000">
              <a:alpha val="49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2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What’s the pudding? 1911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2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Ernest </a:t>
            </a:r>
            <a:r>
              <a:rPr lang="en-US" dirty="0"/>
              <a:t>Rutherford’s Gold Foil Experiment</a:t>
            </a:r>
            <a:endParaRPr lang="en-US" sz="2400" dirty="0"/>
          </a:p>
        </p:txBody>
      </p:sp>
      <p:pic>
        <p:nvPicPr>
          <p:cNvPr id="54279" name="Picture 7" descr="http://ecuip.lib.uchicago.edu/multiwavelength-astronomy/images/gamma-ray/science/ernest-rutherford-and-hans-geiger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6"/>
          <a:stretch/>
        </p:blipFill>
        <p:spPr bwMode="auto">
          <a:xfrm>
            <a:off x="5105400" y="990600"/>
            <a:ext cx="4000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 descr="http://www.regentsprep.org/regents/physics/phys05/catomodel/ruthexp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5" name="Picture 13" descr="http://upload.wikimedia.org/wikipedia/commons/thumb/c/c3/Rutherford_gold_foil_experiment_results.svg/302px-Rutherford_gold_foil_experiment_results.svg.pn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00202" y="3352800"/>
            <a:ext cx="1763129" cy="13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39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What’s the pudding? 1911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2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Ernest </a:t>
            </a:r>
            <a:r>
              <a:rPr lang="en-US" dirty="0"/>
              <a:t>Rutherford’s Gold Foil Experiment</a:t>
            </a:r>
            <a:endParaRPr lang="en-US" sz="2400" dirty="0"/>
          </a:p>
        </p:txBody>
      </p:sp>
      <p:pic>
        <p:nvPicPr>
          <p:cNvPr id="54281" name="Picture 9" descr="http://www.regentsprep.org/regents/physics/phys05/catomodel/ruthexp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5" name="Picture 13" descr="http://upload.wikimedia.org/wikipedia/commons/thumb/c/c3/Rutherford_gold_foil_experiment_results.svg/302px-Rutherford_gold_foil_experiment_results.svg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0" b="-2309"/>
          <a:stretch/>
        </p:blipFill>
        <p:spPr bwMode="auto">
          <a:xfrm>
            <a:off x="1744832" y="3652650"/>
            <a:ext cx="153176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76800" y="1524002"/>
            <a:ext cx="381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Determined that the atom is mostly empty space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Nucleus is a tiny, dense positive region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Contains all of an atom’s mass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Later concluded that nucleus contains positive units (protons)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7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err="1"/>
              <a:t>Niels</a:t>
            </a:r>
            <a:r>
              <a:rPr lang="en-US" altLang="en-US" dirty="0"/>
              <a:t> </a:t>
            </a:r>
            <a:r>
              <a:rPr lang="en-US" altLang="en-US" dirty="0" smtClean="0"/>
              <a:t>Bohr – Explored the electrons in empty space</a:t>
            </a:r>
            <a:endParaRPr lang="en-US" altLang="en-US" dirty="0"/>
          </a:p>
        </p:txBody>
      </p:sp>
      <p:pic>
        <p:nvPicPr>
          <p:cNvPr id="3077" name="Picture 5" descr="Boh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600200"/>
            <a:ext cx="3157538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" y="1981202"/>
            <a:ext cx="41910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Danish physicist, 1913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Worked with Ernest Rutherford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Studied Hydrogen to learn about placement of electrons in atoms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8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490</Words>
  <Application>Microsoft Office PowerPoint</Application>
  <PresentationFormat>On-screen Show (4:3)</PresentationFormat>
  <Paragraphs>81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Aparajita</vt:lpstr>
      <vt:lpstr>Arial</vt:lpstr>
      <vt:lpstr>Calibri</vt:lpstr>
      <vt:lpstr>Calibri Light</vt:lpstr>
      <vt:lpstr>Cambria Math</vt:lpstr>
      <vt:lpstr>Corpulent Caps Shadow BRK</vt:lpstr>
      <vt:lpstr>Office Theme</vt:lpstr>
      <vt:lpstr>PowerPoint Presentation</vt:lpstr>
      <vt:lpstr>History of the Atomic Theory</vt:lpstr>
      <vt:lpstr>1808 – John Dalton, English schoolteacher</vt:lpstr>
      <vt:lpstr>What’s in that beam?</vt:lpstr>
      <vt:lpstr>Thomson’s Model of the Atom 1897</vt:lpstr>
      <vt:lpstr>Thomson’s Model of the Atom 1897</vt:lpstr>
      <vt:lpstr>What’s the pudding? 1911</vt:lpstr>
      <vt:lpstr>What’s the pudding? 1911</vt:lpstr>
      <vt:lpstr>Niels Bohr – Explored the electrons in empty space</vt:lpstr>
      <vt:lpstr>Bohr’s Data and Theory</vt:lpstr>
      <vt:lpstr>PowerPoint Presentation</vt:lpstr>
      <vt:lpstr>Completing the Atom</vt:lpstr>
      <vt:lpstr>Completing the Nucleus</vt:lpstr>
      <vt:lpstr>Atomic Mass and Weighted Averages</vt:lpstr>
      <vt:lpstr>Mass Number vs. Atomic Mass</vt:lpstr>
      <vt:lpstr>Atomic Mass</vt:lpstr>
      <vt:lpstr>Comparing Atomic Mass and Mass Number</vt:lpstr>
      <vt:lpstr>PowerPoint Presentation</vt:lpstr>
      <vt:lpstr>PowerPoint Presentation</vt:lpstr>
      <vt:lpstr>Answer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Lozano</dc:creator>
  <cp:lastModifiedBy>Hope Lozano</cp:lastModifiedBy>
  <cp:revision>1</cp:revision>
  <dcterms:created xsi:type="dcterms:W3CDTF">2015-09-24T20:42:00Z</dcterms:created>
  <dcterms:modified xsi:type="dcterms:W3CDTF">2015-09-24T20:43:03Z</dcterms:modified>
</cp:coreProperties>
</file>