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6" r:id="rId8"/>
    <p:sldId id="267" r:id="rId9"/>
    <p:sldId id="262" r:id="rId10"/>
    <p:sldId id="263" r:id="rId11"/>
    <p:sldId id="264" r:id="rId12"/>
    <p:sldId id="268" r:id="rId13"/>
    <p:sldId id="265" r:id="rId14"/>
    <p:sldId id="271" r:id="rId15"/>
    <p:sldId id="272" r:id="rId16"/>
    <p:sldId id="274" r:id="rId17"/>
    <p:sldId id="273" r:id="rId18"/>
    <p:sldId id="270" r:id="rId19"/>
    <p:sldId id="26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41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B16E1C3-0BC8-4F7A-8135-06548523002F}"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3DCB4-26BE-4439-8615-A52A3D22AB2F}" type="slidenum">
              <a:rPr lang="en-US" smtClean="0"/>
              <a:t>‹#›</a:t>
            </a:fld>
            <a:endParaRPr lang="en-US"/>
          </a:p>
        </p:txBody>
      </p:sp>
    </p:spTree>
    <p:extLst>
      <p:ext uri="{BB962C8B-B14F-4D97-AF65-F5344CB8AC3E}">
        <p14:creationId xmlns:p14="http://schemas.microsoft.com/office/powerpoint/2010/main" val="1339560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16E1C3-0BC8-4F7A-8135-06548523002F}"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3DCB4-26BE-4439-8615-A52A3D22AB2F}" type="slidenum">
              <a:rPr lang="en-US" smtClean="0"/>
              <a:t>‹#›</a:t>
            </a:fld>
            <a:endParaRPr lang="en-US"/>
          </a:p>
        </p:txBody>
      </p:sp>
    </p:spTree>
    <p:extLst>
      <p:ext uri="{BB962C8B-B14F-4D97-AF65-F5344CB8AC3E}">
        <p14:creationId xmlns:p14="http://schemas.microsoft.com/office/powerpoint/2010/main" val="4131306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16E1C3-0BC8-4F7A-8135-06548523002F}"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3DCB4-26BE-4439-8615-A52A3D22AB2F}" type="slidenum">
              <a:rPr lang="en-US" smtClean="0"/>
              <a:t>‹#›</a:t>
            </a:fld>
            <a:endParaRPr lang="en-US"/>
          </a:p>
        </p:txBody>
      </p:sp>
    </p:spTree>
    <p:extLst>
      <p:ext uri="{BB962C8B-B14F-4D97-AF65-F5344CB8AC3E}">
        <p14:creationId xmlns:p14="http://schemas.microsoft.com/office/powerpoint/2010/main" val="1793324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16E1C3-0BC8-4F7A-8135-06548523002F}"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3DCB4-26BE-4439-8615-A52A3D22AB2F}" type="slidenum">
              <a:rPr lang="en-US" smtClean="0"/>
              <a:t>‹#›</a:t>
            </a:fld>
            <a:endParaRPr lang="en-US"/>
          </a:p>
        </p:txBody>
      </p:sp>
    </p:spTree>
    <p:extLst>
      <p:ext uri="{BB962C8B-B14F-4D97-AF65-F5344CB8AC3E}">
        <p14:creationId xmlns:p14="http://schemas.microsoft.com/office/powerpoint/2010/main" val="95735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16E1C3-0BC8-4F7A-8135-06548523002F}"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3DCB4-26BE-4439-8615-A52A3D22AB2F}" type="slidenum">
              <a:rPr lang="en-US" smtClean="0"/>
              <a:t>‹#›</a:t>
            </a:fld>
            <a:endParaRPr lang="en-US"/>
          </a:p>
        </p:txBody>
      </p:sp>
    </p:spTree>
    <p:extLst>
      <p:ext uri="{BB962C8B-B14F-4D97-AF65-F5344CB8AC3E}">
        <p14:creationId xmlns:p14="http://schemas.microsoft.com/office/powerpoint/2010/main" val="1856480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16E1C3-0BC8-4F7A-8135-06548523002F}"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73DCB4-26BE-4439-8615-A52A3D22AB2F}" type="slidenum">
              <a:rPr lang="en-US" smtClean="0"/>
              <a:t>‹#›</a:t>
            </a:fld>
            <a:endParaRPr lang="en-US"/>
          </a:p>
        </p:txBody>
      </p:sp>
    </p:spTree>
    <p:extLst>
      <p:ext uri="{BB962C8B-B14F-4D97-AF65-F5344CB8AC3E}">
        <p14:creationId xmlns:p14="http://schemas.microsoft.com/office/powerpoint/2010/main" val="2313407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B16E1C3-0BC8-4F7A-8135-06548523002F}" type="datetimeFigureOut">
              <a:rPr lang="en-US" smtClean="0"/>
              <a:t>10/16/2015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73DCB4-26BE-4439-8615-A52A3D22AB2F}" type="slidenum">
              <a:rPr lang="en-US" smtClean="0"/>
              <a:t>‹#›</a:t>
            </a:fld>
            <a:endParaRPr lang="en-US"/>
          </a:p>
        </p:txBody>
      </p:sp>
    </p:spTree>
    <p:extLst>
      <p:ext uri="{BB962C8B-B14F-4D97-AF65-F5344CB8AC3E}">
        <p14:creationId xmlns:p14="http://schemas.microsoft.com/office/powerpoint/2010/main" val="4249755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B16E1C3-0BC8-4F7A-8135-06548523002F}" type="datetimeFigureOut">
              <a:rPr lang="en-US" smtClean="0"/>
              <a:t>10/16/2015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73DCB4-26BE-4439-8615-A52A3D22AB2F}" type="slidenum">
              <a:rPr lang="en-US" smtClean="0"/>
              <a:t>‹#›</a:t>
            </a:fld>
            <a:endParaRPr lang="en-US"/>
          </a:p>
        </p:txBody>
      </p:sp>
    </p:spTree>
    <p:extLst>
      <p:ext uri="{BB962C8B-B14F-4D97-AF65-F5344CB8AC3E}">
        <p14:creationId xmlns:p14="http://schemas.microsoft.com/office/powerpoint/2010/main" val="2096859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16E1C3-0BC8-4F7A-8135-06548523002F}" type="datetimeFigureOut">
              <a:rPr lang="en-US" smtClean="0"/>
              <a:t>10/16/2015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73DCB4-26BE-4439-8615-A52A3D22AB2F}" type="slidenum">
              <a:rPr lang="en-US" smtClean="0"/>
              <a:t>‹#›</a:t>
            </a:fld>
            <a:endParaRPr lang="en-US"/>
          </a:p>
        </p:txBody>
      </p:sp>
    </p:spTree>
    <p:extLst>
      <p:ext uri="{BB962C8B-B14F-4D97-AF65-F5344CB8AC3E}">
        <p14:creationId xmlns:p14="http://schemas.microsoft.com/office/powerpoint/2010/main" val="2146472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16E1C3-0BC8-4F7A-8135-06548523002F}"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73DCB4-26BE-4439-8615-A52A3D22AB2F}" type="slidenum">
              <a:rPr lang="en-US" smtClean="0"/>
              <a:t>‹#›</a:t>
            </a:fld>
            <a:endParaRPr lang="en-US"/>
          </a:p>
        </p:txBody>
      </p:sp>
    </p:spTree>
    <p:extLst>
      <p:ext uri="{BB962C8B-B14F-4D97-AF65-F5344CB8AC3E}">
        <p14:creationId xmlns:p14="http://schemas.microsoft.com/office/powerpoint/2010/main" val="91215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16E1C3-0BC8-4F7A-8135-06548523002F}"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73DCB4-26BE-4439-8615-A52A3D22AB2F}" type="slidenum">
              <a:rPr lang="en-US" smtClean="0"/>
              <a:t>‹#›</a:t>
            </a:fld>
            <a:endParaRPr lang="en-US"/>
          </a:p>
        </p:txBody>
      </p:sp>
    </p:spTree>
    <p:extLst>
      <p:ext uri="{BB962C8B-B14F-4D97-AF65-F5344CB8AC3E}">
        <p14:creationId xmlns:p14="http://schemas.microsoft.com/office/powerpoint/2010/main" val="115222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16E1C3-0BC8-4F7A-8135-06548523002F}" type="datetimeFigureOut">
              <a:rPr lang="en-US" smtClean="0"/>
              <a:t>10/16/2015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73DCB4-26BE-4439-8615-A52A3D22AB2F}" type="slidenum">
              <a:rPr lang="en-US" smtClean="0"/>
              <a:t>‹#›</a:t>
            </a:fld>
            <a:endParaRPr lang="en-US"/>
          </a:p>
        </p:txBody>
      </p:sp>
    </p:spTree>
    <p:extLst>
      <p:ext uri="{BB962C8B-B14F-4D97-AF65-F5344CB8AC3E}">
        <p14:creationId xmlns:p14="http://schemas.microsoft.com/office/powerpoint/2010/main" val="12113398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chemistrywithlozano.weebly.com/periodicity-and-pattern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10-17</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74455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endParaRPr lang="en-US" dirty="0"/>
          </a:p>
        </p:txBody>
      </p:sp>
      <p:sp>
        <p:nvSpPr>
          <p:cNvPr id="3" name="Content Placeholder 2"/>
          <p:cNvSpPr>
            <a:spLocks noGrp="1"/>
          </p:cNvSpPr>
          <p:nvPr>
            <p:ph idx="1"/>
          </p:nvPr>
        </p:nvSpPr>
        <p:spPr/>
        <p:txBody>
          <a:bodyPr/>
          <a:lstStyle/>
          <a:p>
            <a:r>
              <a:rPr lang="en-US" dirty="0" smtClean="0"/>
              <a:t>There is a force of attraction because protons and electrons have an </a:t>
            </a:r>
            <a:r>
              <a:rPr lang="en-US" u="sng" dirty="0" smtClean="0"/>
              <a:t>opposite charge</a:t>
            </a:r>
            <a:r>
              <a:rPr lang="en-US" dirty="0" smtClean="0"/>
              <a:t> ( and oppositely charged particles are attracted to each other). </a:t>
            </a:r>
            <a:r>
              <a:rPr lang="en-US" sz="2000" dirty="0" smtClean="0"/>
              <a:t>The force between two electrons is repulsive.</a:t>
            </a:r>
            <a:endParaRPr lang="en-US" dirty="0" smtClean="0"/>
          </a:p>
          <a:p>
            <a:r>
              <a:rPr lang="en-US" dirty="0" smtClean="0"/>
              <a:t>As the distance between proton and electron increases, the force of attraction: </a:t>
            </a:r>
            <a:r>
              <a:rPr lang="en-US" u="sng" dirty="0" smtClean="0"/>
              <a:t>decreases</a:t>
            </a:r>
            <a:endParaRPr lang="en-US" u="sng" dirty="0"/>
          </a:p>
        </p:txBody>
      </p:sp>
    </p:spTree>
    <p:custDataLst>
      <p:tags r:id="rId1"/>
    </p:custDataLst>
    <p:extLst>
      <p:ext uri="{BB962C8B-B14F-4D97-AF65-F5344CB8AC3E}">
        <p14:creationId xmlns:p14="http://schemas.microsoft.com/office/powerpoint/2010/main" val="40331477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endParaRPr lang="en-US" dirty="0"/>
          </a:p>
        </p:txBody>
      </p:sp>
      <p:sp>
        <p:nvSpPr>
          <p:cNvPr id="3" name="Content Placeholder 2"/>
          <p:cNvSpPr>
            <a:spLocks noGrp="1"/>
          </p:cNvSpPr>
          <p:nvPr>
            <p:ph idx="1"/>
          </p:nvPr>
        </p:nvSpPr>
        <p:spPr/>
        <p:txBody>
          <a:bodyPr/>
          <a:lstStyle/>
          <a:p>
            <a:r>
              <a:rPr lang="en-US" dirty="0"/>
              <a:t>The lowest first ionization energies all belong to metals in group 1A. </a:t>
            </a:r>
            <a:r>
              <a:rPr lang="en-US" dirty="0" smtClean="0"/>
              <a:t>This group contains the atoms with the lowest </a:t>
            </a:r>
            <a:r>
              <a:rPr lang="en-US" u="sng" dirty="0" smtClean="0"/>
              <a:t>effective nuclear charge</a:t>
            </a:r>
            <a:r>
              <a:rPr lang="en-US" dirty="0" smtClean="0"/>
              <a:t> for their row/period. Therefore, the </a:t>
            </a:r>
            <a:r>
              <a:rPr lang="en-US" u="sng" dirty="0" smtClean="0"/>
              <a:t>valence electrons </a:t>
            </a:r>
            <a:r>
              <a:rPr lang="en-US" dirty="0" smtClean="0"/>
              <a:t>feel less </a:t>
            </a:r>
            <a:r>
              <a:rPr lang="en-US" u="sng" dirty="0" smtClean="0"/>
              <a:t>attraction</a:t>
            </a:r>
            <a:r>
              <a:rPr lang="en-US" dirty="0" smtClean="0"/>
              <a:t> to the nucleus, making the atom’s radius larger. (the largest in the period). Less </a:t>
            </a:r>
            <a:r>
              <a:rPr lang="en-US" u="sng" dirty="0" smtClean="0"/>
              <a:t>energy</a:t>
            </a:r>
            <a:r>
              <a:rPr lang="en-US" dirty="0" smtClean="0"/>
              <a:t> is required to remove electrons that are farther from the nucleus. </a:t>
            </a:r>
            <a:endParaRPr lang="en-US" dirty="0"/>
          </a:p>
        </p:txBody>
      </p:sp>
    </p:spTree>
    <p:custDataLst>
      <p:tags r:id="rId1"/>
    </p:custDataLst>
    <p:extLst>
      <p:ext uri="{BB962C8B-B14F-4D97-AF65-F5344CB8AC3E}">
        <p14:creationId xmlns:p14="http://schemas.microsoft.com/office/powerpoint/2010/main" val="25720628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endParaRPr lang="en-US" dirty="0"/>
          </a:p>
        </p:txBody>
      </p:sp>
      <p:sp>
        <p:nvSpPr>
          <p:cNvPr id="3" name="Content Placeholder 2"/>
          <p:cNvSpPr>
            <a:spLocks noGrp="1"/>
          </p:cNvSpPr>
          <p:nvPr>
            <p:ph idx="1"/>
          </p:nvPr>
        </p:nvSpPr>
        <p:spPr/>
        <p:txBody>
          <a:bodyPr/>
          <a:lstStyle/>
          <a:p>
            <a:pPr lvl="0"/>
            <a:r>
              <a:rPr lang="en-US" dirty="0"/>
              <a:t>What happens to the first ionization energies of the noble gases as you descend a group? Why does this happen?</a:t>
            </a:r>
          </a:p>
          <a:p>
            <a:r>
              <a:rPr lang="en-US" dirty="0">
                <a:solidFill>
                  <a:srgbClr val="FF0000"/>
                </a:solidFill>
              </a:rPr>
              <a:t>First ionization energy decreases as you descend a group. Additional </a:t>
            </a:r>
            <a:r>
              <a:rPr lang="en-US" u="sng" dirty="0">
                <a:solidFill>
                  <a:srgbClr val="FF0000"/>
                </a:solidFill>
              </a:rPr>
              <a:t>energy levels</a:t>
            </a:r>
            <a:r>
              <a:rPr lang="en-US" dirty="0">
                <a:solidFill>
                  <a:srgbClr val="FF0000"/>
                </a:solidFill>
              </a:rPr>
              <a:t> filled with core electrons increase the amount of </a:t>
            </a:r>
            <a:r>
              <a:rPr lang="en-US" u="sng" dirty="0">
                <a:solidFill>
                  <a:srgbClr val="FF0000"/>
                </a:solidFill>
              </a:rPr>
              <a:t>electron shielding</a:t>
            </a:r>
            <a:r>
              <a:rPr lang="en-US" dirty="0">
                <a:solidFill>
                  <a:srgbClr val="FF0000"/>
                </a:solidFill>
              </a:rPr>
              <a:t>. Since the valence electrons are </a:t>
            </a:r>
            <a:r>
              <a:rPr lang="en-US" u="sng" dirty="0">
                <a:solidFill>
                  <a:srgbClr val="FF0000"/>
                </a:solidFill>
              </a:rPr>
              <a:t>farther</a:t>
            </a:r>
            <a:r>
              <a:rPr lang="en-US" dirty="0">
                <a:solidFill>
                  <a:srgbClr val="FF0000"/>
                </a:solidFill>
              </a:rPr>
              <a:t> from the nucleus </a:t>
            </a:r>
            <a:r>
              <a:rPr lang="en-US" u="sng" dirty="0">
                <a:solidFill>
                  <a:srgbClr val="FF0000"/>
                </a:solidFill>
              </a:rPr>
              <a:t>less energy</a:t>
            </a:r>
            <a:r>
              <a:rPr lang="en-US" dirty="0">
                <a:solidFill>
                  <a:srgbClr val="FF0000"/>
                </a:solidFill>
              </a:rPr>
              <a:t> is required to remove them. </a:t>
            </a:r>
          </a:p>
          <a:p>
            <a:endParaRPr lang="en-US" dirty="0"/>
          </a:p>
        </p:txBody>
      </p:sp>
    </p:spTree>
    <p:extLst>
      <p:ext uri="{BB962C8B-B14F-4D97-AF65-F5344CB8AC3E}">
        <p14:creationId xmlns:p14="http://schemas.microsoft.com/office/powerpoint/2010/main" val="2664123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a:t>
            </a:r>
            <a:endParaRPr lang="en-US" dirty="0"/>
          </a:p>
        </p:txBody>
      </p:sp>
      <p:sp>
        <p:nvSpPr>
          <p:cNvPr id="3" name="Content Placeholder 2"/>
          <p:cNvSpPr>
            <a:spLocks noGrp="1"/>
          </p:cNvSpPr>
          <p:nvPr>
            <p:ph idx="1"/>
          </p:nvPr>
        </p:nvSpPr>
        <p:spPr/>
        <p:txBody>
          <a:bodyPr>
            <a:normAutofit/>
          </a:bodyPr>
          <a:lstStyle/>
          <a:p>
            <a:pPr>
              <a:buNone/>
            </a:pPr>
            <a:r>
              <a:rPr lang="en-US" dirty="0"/>
              <a:t>Atomic radii decrease across a period. </a:t>
            </a:r>
            <a:r>
              <a:rPr lang="en-US" dirty="0" smtClean="0"/>
              <a:t> As </a:t>
            </a:r>
            <a:r>
              <a:rPr lang="en-US" dirty="0"/>
              <a:t>you go across the periodic table, the </a:t>
            </a:r>
            <a:r>
              <a:rPr lang="en-US" u="sng" dirty="0"/>
              <a:t>number of proton</a:t>
            </a:r>
            <a:r>
              <a:rPr lang="en-US" dirty="0"/>
              <a:t>s increases, increasing the </a:t>
            </a:r>
            <a:r>
              <a:rPr lang="en-US" u="sng" dirty="0"/>
              <a:t>effective nuclear </a:t>
            </a:r>
            <a:r>
              <a:rPr lang="en-US" u="sng" dirty="0" smtClean="0"/>
              <a:t>charge</a:t>
            </a:r>
            <a:r>
              <a:rPr lang="en-US" dirty="0" smtClean="0"/>
              <a:t>, but the electrons are being added to the same </a:t>
            </a:r>
            <a:r>
              <a:rPr lang="en-US" u="sng" dirty="0" smtClean="0"/>
              <a:t>energy lev</a:t>
            </a:r>
            <a:r>
              <a:rPr lang="en-US" dirty="0" smtClean="0"/>
              <a:t>el (no additional </a:t>
            </a:r>
            <a:r>
              <a:rPr lang="en-US" u="sng" dirty="0" smtClean="0"/>
              <a:t>core</a:t>
            </a:r>
            <a:r>
              <a:rPr lang="en-US" dirty="0" smtClean="0"/>
              <a:t> </a:t>
            </a:r>
            <a:r>
              <a:rPr lang="en-US" u="sng" dirty="0" smtClean="0"/>
              <a:t>electrons/electron</a:t>
            </a:r>
            <a:r>
              <a:rPr lang="en-US" dirty="0" smtClean="0"/>
              <a:t> </a:t>
            </a:r>
            <a:r>
              <a:rPr lang="en-US" u="sng" dirty="0" smtClean="0"/>
              <a:t>shielding</a:t>
            </a:r>
            <a:r>
              <a:rPr lang="en-US" dirty="0" smtClean="0"/>
              <a:t>). Therefore</a:t>
            </a:r>
            <a:r>
              <a:rPr lang="en-US" dirty="0"/>
              <a:t>, </a:t>
            </a:r>
            <a:r>
              <a:rPr lang="en-US" dirty="0" smtClean="0"/>
              <a:t>there is a stronger force of attraction between the valence electrons and the larger nucleus, so electrons </a:t>
            </a:r>
            <a:r>
              <a:rPr lang="en-US" dirty="0"/>
              <a:t>are pulled in closer </a:t>
            </a:r>
            <a:r>
              <a:rPr lang="en-US" dirty="0" smtClean="0"/>
              <a:t>and radius decreases. </a:t>
            </a:r>
            <a:endParaRPr lang="en-US" dirty="0"/>
          </a:p>
        </p:txBody>
      </p:sp>
    </p:spTree>
    <p:custDataLst>
      <p:tags r:id="rId1"/>
    </p:custDataLst>
    <p:extLst>
      <p:ext uri="{BB962C8B-B14F-4D97-AF65-F5344CB8AC3E}">
        <p14:creationId xmlns:p14="http://schemas.microsoft.com/office/powerpoint/2010/main" val="36735108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a:t>
            </a:r>
            <a:endParaRPr lang="en-US" dirty="0"/>
          </a:p>
        </p:txBody>
      </p:sp>
      <p:sp>
        <p:nvSpPr>
          <p:cNvPr id="3" name="Content Placeholder 2"/>
          <p:cNvSpPr>
            <a:spLocks noGrp="1"/>
          </p:cNvSpPr>
          <p:nvPr>
            <p:ph idx="1"/>
          </p:nvPr>
        </p:nvSpPr>
        <p:spPr/>
        <p:txBody>
          <a:bodyPr/>
          <a:lstStyle/>
          <a:p>
            <a:pPr lvl="0"/>
            <a:r>
              <a:rPr lang="en-US" dirty="0"/>
              <a:t>A sample contains an unknown element.  </a:t>
            </a:r>
          </a:p>
          <a:p>
            <a:pPr lvl="1"/>
            <a:r>
              <a:rPr lang="en-US" dirty="0"/>
              <a:t>The ionic radius of the unknown element is smaller than its atomic radius. </a:t>
            </a:r>
            <a:r>
              <a:rPr lang="en-US" dirty="0" err="1">
                <a:solidFill>
                  <a:srgbClr val="FF0000"/>
                </a:solidFill>
              </a:rPr>
              <a:t>cation</a:t>
            </a:r>
            <a:endParaRPr lang="en-US" dirty="0">
              <a:solidFill>
                <a:srgbClr val="FF0000"/>
              </a:solidFill>
            </a:endParaRPr>
          </a:p>
          <a:p>
            <a:pPr lvl="1"/>
            <a:r>
              <a:rPr lang="en-US" dirty="0"/>
              <a:t>Its electronegativity is between 0.70 and 1.00 </a:t>
            </a:r>
            <a:r>
              <a:rPr lang="en-US" dirty="0" err="1"/>
              <a:t>Paulings</a:t>
            </a:r>
            <a:r>
              <a:rPr lang="en-US" dirty="0"/>
              <a:t>.  </a:t>
            </a:r>
            <a:r>
              <a:rPr lang="en-US" dirty="0">
                <a:solidFill>
                  <a:srgbClr val="FF0000"/>
                </a:solidFill>
              </a:rPr>
              <a:t>Group 1A and 2A</a:t>
            </a:r>
          </a:p>
          <a:p>
            <a:pPr lvl="1"/>
            <a:r>
              <a:rPr lang="en-US" dirty="0"/>
              <a:t>It is extremely reactive and has an atomic mass of less than 35 g/mol. </a:t>
            </a:r>
            <a:r>
              <a:rPr lang="en-US" dirty="0">
                <a:solidFill>
                  <a:srgbClr val="FF0000"/>
                </a:solidFill>
              </a:rPr>
              <a:t>1A</a:t>
            </a:r>
            <a:r>
              <a:rPr lang="en-US" dirty="0"/>
              <a:t> </a:t>
            </a:r>
          </a:p>
          <a:p>
            <a:pPr lvl="1"/>
            <a:r>
              <a:rPr lang="en-US" dirty="0"/>
              <a:t>What is this element?  </a:t>
            </a:r>
            <a:r>
              <a:rPr lang="en-US" dirty="0">
                <a:solidFill>
                  <a:srgbClr val="FF0000"/>
                </a:solidFill>
              </a:rPr>
              <a:t>Li or Na</a:t>
            </a:r>
          </a:p>
          <a:p>
            <a:endParaRPr lang="en-US" dirty="0"/>
          </a:p>
        </p:txBody>
      </p:sp>
    </p:spTree>
    <p:extLst>
      <p:ext uri="{BB962C8B-B14F-4D97-AF65-F5344CB8AC3E}">
        <p14:creationId xmlns:p14="http://schemas.microsoft.com/office/powerpoint/2010/main" val="15946200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  </a:t>
            </a:r>
            <a:r>
              <a:rPr lang="en-US" dirty="0" smtClean="0"/>
              <a:t>Answers will vary</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0397771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there is time</a:t>
            </a:r>
            <a:endParaRPr lang="en-US" dirty="0"/>
          </a:p>
        </p:txBody>
      </p:sp>
      <p:sp>
        <p:nvSpPr>
          <p:cNvPr id="3" name="Content Placeholder 2"/>
          <p:cNvSpPr>
            <a:spLocks noGrp="1"/>
          </p:cNvSpPr>
          <p:nvPr>
            <p:ph idx="1"/>
          </p:nvPr>
        </p:nvSpPr>
        <p:spPr/>
        <p:txBody>
          <a:bodyPr/>
          <a:lstStyle/>
          <a:p>
            <a:r>
              <a:rPr lang="en-US" dirty="0" smtClean="0"/>
              <a:t>Work </a:t>
            </a:r>
            <a:r>
              <a:rPr lang="en-US" smtClean="0"/>
              <a:t>on questions #4-10 on page 6 &amp; 7</a:t>
            </a:r>
            <a:endParaRPr lang="en-US" dirty="0"/>
          </a:p>
        </p:txBody>
      </p:sp>
    </p:spTree>
    <p:extLst>
      <p:ext uri="{BB962C8B-B14F-4D97-AF65-F5344CB8AC3E}">
        <p14:creationId xmlns:p14="http://schemas.microsoft.com/office/powerpoint/2010/main" val="5513726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#1-6 on page 7</a:t>
            </a:r>
            <a:endParaRPr lang="en-US" dirty="0"/>
          </a:p>
        </p:txBody>
      </p:sp>
    </p:spTree>
    <p:extLst>
      <p:ext uri="{BB962C8B-B14F-4D97-AF65-F5344CB8AC3E}">
        <p14:creationId xmlns:p14="http://schemas.microsoft.com/office/powerpoint/2010/main" val="16076800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a:t>
            </a:r>
            <a:endParaRPr lang="en-US" dirty="0"/>
          </a:p>
        </p:txBody>
      </p:sp>
      <p:sp>
        <p:nvSpPr>
          <p:cNvPr id="3" name="Content Placeholder 2"/>
          <p:cNvSpPr>
            <a:spLocks noGrp="1"/>
          </p:cNvSpPr>
          <p:nvPr>
            <p:ph idx="1"/>
          </p:nvPr>
        </p:nvSpPr>
        <p:spPr/>
        <p:txBody>
          <a:bodyPr/>
          <a:lstStyle/>
          <a:p>
            <a:pPr lvl="0"/>
            <a:r>
              <a:rPr lang="en-US" dirty="0"/>
              <a:t>A meteor crashed into the desert in Arizona.  The scientists who discovered it performed tests to determine what elements were in the meteor.</a:t>
            </a:r>
          </a:p>
          <a:p>
            <a:pPr lvl="1"/>
            <a:r>
              <a:rPr lang="en-US" dirty="0"/>
              <a:t>It has an electronegativity value greater than 3.00 </a:t>
            </a:r>
            <a:r>
              <a:rPr lang="en-US" dirty="0" err="1"/>
              <a:t>Paulings</a:t>
            </a:r>
            <a:r>
              <a:rPr lang="en-US" dirty="0"/>
              <a:t>. </a:t>
            </a:r>
            <a:r>
              <a:rPr lang="en-US" dirty="0">
                <a:solidFill>
                  <a:srgbClr val="FF0000"/>
                </a:solidFill>
              </a:rPr>
              <a:t>N, O, F, Cl</a:t>
            </a:r>
          </a:p>
          <a:p>
            <a:pPr lvl="1"/>
            <a:r>
              <a:rPr lang="en-US" dirty="0"/>
              <a:t>Its 6</a:t>
            </a:r>
            <a:r>
              <a:rPr lang="en-US" baseline="30000" dirty="0"/>
              <a:t>th</a:t>
            </a:r>
            <a:r>
              <a:rPr lang="en-US" dirty="0"/>
              <a:t> ionization energy is over 5 times larger than the 5</a:t>
            </a:r>
            <a:r>
              <a:rPr lang="en-US" baseline="30000" dirty="0"/>
              <a:t>th</a:t>
            </a:r>
            <a:r>
              <a:rPr lang="en-US" dirty="0"/>
              <a:t> ionization energy. </a:t>
            </a:r>
            <a:r>
              <a:rPr lang="en-US" dirty="0">
                <a:solidFill>
                  <a:srgbClr val="FF0000"/>
                </a:solidFill>
              </a:rPr>
              <a:t>N, O, F</a:t>
            </a:r>
          </a:p>
          <a:p>
            <a:pPr lvl="1"/>
            <a:r>
              <a:rPr lang="en-US" dirty="0"/>
              <a:t>The most abundant element has an ionic radius 1.95 times larger than its atomic radius. </a:t>
            </a:r>
            <a:r>
              <a:rPr lang="en-US" dirty="0">
                <a:solidFill>
                  <a:srgbClr val="FF0000"/>
                </a:solidFill>
              </a:rPr>
              <a:t>N</a:t>
            </a:r>
          </a:p>
          <a:p>
            <a:r>
              <a:rPr lang="en-US" dirty="0"/>
              <a:t>What is this element? </a:t>
            </a:r>
            <a:r>
              <a:rPr lang="en-US" dirty="0">
                <a:solidFill>
                  <a:srgbClr val="FF0000"/>
                </a:solidFill>
              </a:rPr>
              <a:t>nitrogen</a:t>
            </a:r>
            <a:r>
              <a:rPr lang="en-US" dirty="0"/>
              <a:t/>
            </a:r>
            <a:br>
              <a:rPr lang="en-US" dirty="0"/>
            </a:br>
            <a:endParaRPr lang="en-US" dirty="0"/>
          </a:p>
        </p:txBody>
      </p:sp>
    </p:spTree>
    <p:extLst>
      <p:ext uri="{BB962C8B-B14F-4D97-AF65-F5344CB8AC3E}">
        <p14:creationId xmlns:p14="http://schemas.microsoft.com/office/powerpoint/2010/main" val="12541721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a:t>
            </a:r>
            <a:endParaRPr lang="en-US" dirty="0"/>
          </a:p>
        </p:txBody>
      </p:sp>
      <p:sp>
        <p:nvSpPr>
          <p:cNvPr id="3" name="Content Placeholder 2"/>
          <p:cNvSpPr>
            <a:spLocks noGrp="1"/>
          </p:cNvSpPr>
          <p:nvPr>
            <p:ph idx="1"/>
          </p:nvPr>
        </p:nvSpPr>
        <p:spPr/>
        <p:txBody>
          <a:bodyPr/>
          <a:lstStyle/>
          <a:p>
            <a:pPr lvl="0"/>
            <a:r>
              <a:rPr lang="en-US" dirty="0"/>
              <a:t>Examine the Successive Ionization Energy Chart.  Why is the 3</a:t>
            </a:r>
            <a:r>
              <a:rPr lang="en-US" baseline="30000" dirty="0"/>
              <a:t>rd</a:t>
            </a:r>
            <a:r>
              <a:rPr lang="en-US" dirty="0"/>
              <a:t> ionization energy for Beryllium so much higher than its 2</a:t>
            </a:r>
            <a:r>
              <a:rPr lang="en-US" baseline="30000" dirty="0"/>
              <a:t>nd</a:t>
            </a:r>
            <a:r>
              <a:rPr lang="en-US" dirty="0"/>
              <a:t> ionization energy?</a:t>
            </a:r>
          </a:p>
          <a:p>
            <a:r>
              <a:rPr lang="en-US" dirty="0">
                <a:solidFill>
                  <a:srgbClr val="FF0000"/>
                </a:solidFill>
              </a:rPr>
              <a:t>When you remove the second electron, you form beryllium ion (Be</a:t>
            </a:r>
            <a:r>
              <a:rPr lang="en-US" baseline="30000" dirty="0">
                <a:solidFill>
                  <a:srgbClr val="FF0000"/>
                </a:solidFill>
              </a:rPr>
              <a:t>+2</a:t>
            </a:r>
            <a:r>
              <a:rPr lang="en-US" dirty="0">
                <a:solidFill>
                  <a:srgbClr val="FF0000"/>
                </a:solidFill>
              </a:rPr>
              <a:t>). When you remove the third electron, you are trying to take an electron from Be</a:t>
            </a:r>
            <a:r>
              <a:rPr lang="en-US" baseline="30000" dirty="0">
                <a:solidFill>
                  <a:srgbClr val="FF0000"/>
                </a:solidFill>
              </a:rPr>
              <a:t>2+</a:t>
            </a:r>
            <a:r>
              <a:rPr lang="en-US" dirty="0">
                <a:solidFill>
                  <a:srgbClr val="FF0000"/>
                </a:solidFill>
              </a:rPr>
              <a:t> which has a full octet (a noble gas electron configuration). Because this electron arrangement is very stable, a very large amount of energy will be required.</a:t>
            </a:r>
          </a:p>
          <a:p>
            <a:endParaRPr lang="en-US" dirty="0"/>
          </a:p>
        </p:txBody>
      </p:sp>
    </p:spTree>
    <p:extLst>
      <p:ext uri="{BB962C8B-B14F-4D97-AF65-F5344CB8AC3E}">
        <p14:creationId xmlns:p14="http://schemas.microsoft.com/office/powerpoint/2010/main" val="2551326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#1-6 on page 7</a:t>
            </a:r>
            <a:endParaRPr lang="en-US" dirty="0"/>
          </a:p>
        </p:txBody>
      </p:sp>
    </p:spTree>
    <p:extLst>
      <p:ext uri="{BB962C8B-B14F-4D97-AF65-F5344CB8AC3E}">
        <p14:creationId xmlns:p14="http://schemas.microsoft.com/office/powerpoint/2010/main" val="1996407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Videos</a:t>
            </a:r>
            <a:endParaRPr lang="en-US" dirty="0"/>
          </a:p>
        </p:txBody>
      </p:sp>
      <p:sp>
        <p:nvSpPr>
          <p:cNvPr id="3" name="Content Placeholder 2"/>
          <p:cNvSpPr>
            <a:spLocks noGrp="1"/>
          </p:cNvSpPr>
          <p:nvPr>
            <p:ph idx="1"/>
          </p:nvPr>
        </p:nvSpPr>
        <p:spPr/>
        <p:txBody>
          <a:bodyPr/>
          <a:lstStyle/>
          <a:p>
            <a:endParaRPr lang="en-US" dirty="0" smtClean="0"/>
          </a:p>
          <a:p>
            <a:r>
              <a:rPr lang="en-US" dirty="0"/>
              <a:t>Fill out page </a:t>
            </a:r>
            <a:r>
              <a:rPr lang="en-US" dirty="0" smtClean="0"/>
              <a:t>9  while watching videos #5 &amp; 6</a:t>
            </a:r>
          </a:p>
          <a:p>
            <a:endParaRPr lang="en-US" dirty="0"/>
          </a:p>
          <a:p>
            <a:r>
              <a:rPr lang="en-US" dirty="0" smtClean="0">
                <a:hlinkClick r:id="rId2"/>
              </a:rPr>
              <a:t>Click Here </a:t>
            </a:r>
            <a:endParaRPr lang="en-US" dirty="0" smtClean="0"/>
          </a:p>
          <a:p>
            <a:endParaRPr lang="en-US" dirty="0"/>
          </a:p>
          <a:p>
            <a:endParaRPr lang="en-US" dirty="0" smtClean="0"/>
          </a:p>
        </p:txBody>
      </p:sp>
    </p:spTree>
    <p:extLst>
      <p:ext uri="{BB962C8B-B14F-4D97-AF65-F5344CB8AC3E}">
        <p14:creationId xmlns:p14="http://schemas.microsoft.com/office/powerpoint/2010/main" val="1351276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We’re going to work on</a:t>
            </a:r>
            <a:br>
              <a:rPr lang="en-US" dirty="0" smtClean="0"/>
            </a:br>
            <a:r>
              <a:rPr lang="en-US" dirty="0" smtClean="0"/>
              <a:t>Questions #1-13 </a:t>
            </a:r>
            <a:r>
              <a:rPr lang="en-US" dirty="0" err="1" smtClean="0"/>
              <a:t>pg</a:t>
            </a:r>
            <a:r>
              <a:rPr lang="en-US" dirty="0" smtClean="0"/>
              <a:t> 4-6</a:t>
            </a:r>
            <a:endParaRPr lang="en-US" dirty="0"/>
          </a:p>
        </p:txBody>
      </p:sp>
      <p:sp>
        <p:nvSpPr>
          <p:cNvPr id="3" name="Content Placeholder 2"/>
          <p:cNvSpPr>
            <a:spLocks noGrp="1"/>
          </p:cNvSpPr>
          <p:nvPr>
            <p:ph idx="1"/>
          </p:nvPr>
        </p:nvSpPr>
        <p:spPr>
          <a:xfrm>
            <a:off x="548962" y="1690689"/>
            <a:ext cx="7886700" cy="4351338"/>
          </a:xfrm>
        </p:spPr>
        <p:txBody>
          <a:bodyPr>
            <a:normAutofit fontScale="92500"/>
          </a:bodyPr>
          <a:lstStyle/>
          <a:p>
            <a:r>
              <a:rPr lang="en-US" dirty="0" smtClean="0"/>
              <a:t>In groups work on finishing these questions</a:t>
            </a:r>
          </a:p>
          <a:p>
            <a:pPr marL="0" indent="0">
              <a:buNone/>
            </a:pPr>
            <a:r>
              <a:rPr lang="en-US" dirty="0" smtClean="0">
                <a:solidFill>
                  <a:srgbClr val="FF0000"/>
                </a:solidFill>
              </a:rPr>
              <a:t>Tips for a good answer:</a:t>
            </a:r>
          </a:p>
          <a:p>
            <a:r>
              <a:rPr lang="en-US" dirty="0" smtClean="0">
                <a:solidFill>
                  <a:srgbClr val="FF0000"/>
                </a:solidFill>
              </a:rPr>
              <a:t>Did you state what the trend is? (increase/ decrease)</a:t>
            </a:r>
          </a:p>
          <a:p>
            <a:r>
              <a:rPr lang="en-US" dirty="0">
                <a:solidFill>
                  <a:srgbClr val="FF0000"/>
                </a:solidFill>
              </a:rPr>
              <a:t>Did you explain WHY?</a:t>
            </a:r>
          </a:p>
          <a:p>
            <a:pPr lvl="1"/>
            <a:r>
              <a:rPr lang="en-US" dirty="0">
                <a:solidFill>
                  <a:srgbClr val="FF0000"/>
                </a:solidFill>
              </a:rPr>
              <a:t>Just saying “because it increases to the left” is not enough</a:t>
            </a:r>
          </a:p>
          <a:p>
            <a:r>
              <a:rPr lang="en-US" dirty="0">
                <a:solidFill>
                  <a:srgbClr val="FF0000"/>
                </a:solidFill>
              </a:rPr>
              <a:t>Did you use as many vocab words as possible? (see page 4 on your packet)</a:t>
            </a:r>
          </a:p>
          <a:p>
            <a:endParaRPr lang="en-US" dirty="0"/>
          </a:p>
          <a:p>
            <a:r>
              <a:rPr lang="en-US" dirty="0" smtClean="0"/>
              <a:t>These are similar to the test questions</a:t>
            </a:r>
            <a:endParaRPr lang="en-US" dirty="0"/>
          </a:p>
        </p:txBody>
      </p:sp>
    </p:spTree>
    <p:extLst>
      <p:ext uri="{BB962C8B-B14F-4D97-AF65-F5344CB8AC3E}">
        <p14:creationId xmlns:p14="http://schemas.microsoft.com/office/powerpoint/2010/main" val="2433736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endParaRPr lang="en-US" dirty="0"/>
          </a:p>
        </p:txBody>
      </p:sp>
      <p:pic>
        <p:nvPicPr>
          <p:cNvPr id="6" name="Content Placeholder 5"/>
          <p:cNvPicPr>
            <a:picLocks noGrp="1" noChangeAspect="1"/>
          </p:cNvPicPr>
          <p:nvPr>
            <p:ph idx="1"/>
          </p:nvPr>
        </p:nvPicPr>
        <p:blipFill>
          <a:blip r:embed="rId2"/>
          <a:stretch>
            <a:fillRect/>
          </a:stretch>
        </p:blipFill>
        <p:spPr>
          <a:xfrm>
            <a:off x="166196" y="2408349"/>
            <a:ext cx="8977804" cy="3296992"/>
          </a:xfrm>
          <a:prstGeom prst="rect">
            <a:avLst/>
          </a:prstGeom>
        </p:spPr>
      </p:pic>
    </p:spTree>
    <p:extLst>
      <p:ext uri="{BB962C8B-B14F-4D97-AF65-F5344CB8AC3E}">
        <p14:creationId xmlns:p14="http://schemas.microsoft.com/office/powerpoint/2010/main" val="490186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endParaRPr lang="en-US" dirty="0"/>
          </a:p>
        </p:txBody>
      </p:sp>
      <p:sp>
        <p:nvSpPr>
          <p:cNvPr id="3" name="Content Placeholder 2"/>
          <p:cNvSpPr>
            <a:spLocks noGrp="1"/>
          </p:cNvSpPr>
          <p:nvPr>
            <p:ph idx="1"/>
          </p:nvPr>
        </p:nvSpPr>
        <p:spPr/>
        <p:txBody>
          <a:bodyPr/>
          <a:lstStyle/>
          <a:p>
            <a:pPr>
              <a:buNone/>
            </a:pPr>
            <a:r>
              <a:rPr lang="en-US" dirty="0" smtClean="0"/>
              <a:t>Elements in period three have 3 </a:t>
            </a:r>
            <a:r>
              <a:rPr lang="en-US" u="sng" dirty="0" smtClean="0"/>
              <a:t>energy levels </a:t>
            </a:r>
            <a:r>
              <a:rPr lang="en-US" dirty="0" smtClean="0"/>
              <a:t>while those in period 2 have only two energy levels. The additional </a:t>
            </a:r>
            <a:r>
              <a:rPr lang="en-US" u="sng" dirty="0" smtClean="0"/>
              <a:t>core electrons </a:t>
            </a:r>
            <a:r>
              <a:rPr lang="en-US" dirty="0" smtClean="0"/>
              <a:t>increase the </a:t>
            </a:r>
            <a:r>
              <a:rPr lang="en-US" u="sng" dirty="0" smtClean="0"/>
              <a:t>distance</a:t>
            </a:r>
            <a:r>
              <a:rPr lang="en-US" dirty="0" smtClean="0"/>
              <a:t> between the </a:t>
            </a:r>
            <a:r>
              <a:rPr lang="en-US" u="sng" dirty="0" smtClean="0"/>
              <a:t>valence electrons </a:t>
            </a:r>
            <a:r>
              <a:rPr lang="en-US" dirty="0" smtClean="0"/>
              <a:t>and the nucleus. This </a:t>
            </a:r>
            <a:r>
              <a:rPr lang="en-US" u="sng" dirty="0" smtClean="0"/>
              <a:t>shielding</a:t>
            </a:r>
            <a:r>
              <a:rPr lang="en-US" dirty="0" smtClean="0"/>
              <a:t> causes a </a:t>
            </a:r>
            <a:r>
              <a:rPr lang="en-US" u="sng" dirty="0" smtClean="0"/>
              <a:t>weaker attraction</a:t>
            </a:r>
            <a:r>
              <a:rPr lang="en-US" dirty="0" smtClean="0"/>
              <a:t>, so the electrons are farther away and the atom is larger.</a:t>
            </a:r>
          </a:p>
          <a:p>
            <a:endParaRPr lang="en-US" dirty="0"/>
          </a:p>
        </p:txBody>
      </p:sp>
    </p:spTree>
    <p:custDataLst>
      <p:tags r:id="rId1"/>
    </p:custDataLst>
    <p:extLst>
      <p:ext uri="{BB962C8B-B14F-4D97-AF65-F5344CB8AC3E}">
        <p14:creationId xmlns:p14="http://schemas.microsoft.com/office/powerpoint/2010/main" val="1233323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pic>
        <p:nvPicPr>
          <p:cNvPr id="4" name="Content Placeholder 3"/>
          <p:cNvPicPr>
            <a:picLocks noGrp="1" noChangeAspect="1"/>
          </p:cNvPicPr>
          <p:nvPr>
            <p:ph idx="1"/>
          </p:nvPr>
        </p:nvPicPr>
        <p:blipFill>
          <a:blip r:embed="rId2"/>
          <a:stretch>
            <a:fillRect/>
          </a:stretch>
        </p:blipFill>
        <p:spPr>
          <a:xfrm>
            <a:off x="628650" y="2395471"/>
            <a:ext cx="8399440" cy="2691684"/>
          </a:xfrm>
          <a:prstGeom prst="rect">
            <a:avLst/>
          </a:prstGeom>
        </p:spPr>
      </p:pic>
    </p:spTree>
    <p:extLst>
      <p:ext uri="{BB962C8B-B14F-4D97-AF65-F5344CB8AC3E}">
        <p14:creationId xmlns:p14="http://schemas.microsoft.com/office/powerpoint/2010/main" val="11554550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endParaRPr lang="en-US" dirty="0"/>
          </a:p>
        </p:txBody>
      </p:sp>
      <p:sp>
        <p:nvSpPr>
          <p:cNvPr id="3" name="Content Placeholder 2"/>
          <p:cNvSpPr>
            <a:spLocks noGrp="1"/>
          </p:cNvSpPr>
          <p:nvPr>
            <p:ph idx="1"/>
          </p:nvPr>
        </p:nvSpPr>
        <p:spPr/>
        <p:txBody>
          <a:bodyPr>
            <a:normAutofit lnSpcReduction="10000"/>
          </a:bodyPr>
          <a:lstStyle/>
          <a:p>
            <a:pPr lvl="0"/>
            <a:r>
              <a:rPr lang="en-US" dirty="0"/>
              <a:t>The elements in group 4A can become either +4 or -4 (even though the Ionic Radius Chart shows only +4.)  If the chart showed the -4 ion of Carbon or Silicon, describe what you would expect it to look like. Explain why they would look this way?</a:t>
            </a:r>
          </a:p>
          <a:p>
            <a:r>
              <a:rPr lang="en-US" dirty="0">
                <a:solidFill>
                  <a:srgbClr val="FF0000"/>
                </a:solidFill>
              </a:rPr>
              <a:t>Carbon with a -4 charge would probably be the largest in the period. It would have the same number of electrons (10) as the anions but would have the lowest number of protons (6). The lowest effective nuclear charge means a lesser force of attraction and electrons aren’t pulled as tight, increasing the radius.</a:t>
            </a:r>
          </a:p>
          <a:p>
            <a:endParaRPr lang="en-US" dirty="0"/>
          </a:p>
        </p:txBody>
      </p:sp>
    </p:spTree>
    <p:extLst>
      <p:ext uri="{BB962C8B-B14F-4D97-AF65-F5344CB8AC3E}">
        <p14:creationId xmlns:p14="http://schemas.microsoft.com/office/powerpoint/2010/main" val="3507272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304800"/>
            <a:ext cx="8229600" cy="1143000"/>
          </a:xfrm>
        </p:spPr>
        <p:txBody>
          <a:bodyPr/>
          <a:lstStyle/>
          <a:p>
            <a:r>
              <a:rPr lang="en-US" dirty="0" smtClean="0"/>
              <a:t>5</a:t>
            </a:r>
            <a:endParaRPr lang="en-US" dirty="0"/>
          </a:p>
        </p:txBody>
      </p:sp>
      <p:sp>
        <p:nvSpPr>
          <p:cNvPr id="3" name="Content Placeholder 2"/>
          <p:cNvSpPr>
            <a:spLocks noGrp="1"/>
          </p:cNvSpPr>
          <p:nvPr>
            <p:ph idx="1"/>
          </p:nvPr>
        </p:nvSpPr>
        <p:spPr/>
        <p:txBody>
          <a:bodyPr>
            <a:normAutofit/>
          </a:bodyPr>
          <a:lstStyle/>
          <a:p>
            <a:pPr>
              <a:buNone/>
            </a:pPr>
            <a:r>
              <a:rPr lang="en-US" dirty="0" smtClean="0"/>
              <a:t>Sodium </a:t>
            </a:r>
            <a:r>
              <a:rPr lang="en-US" dirty="0"/>
              <a:t>would be the largest while aluminum would be the smallest. </a:t>
            </a:r>
            <a:r>
              <a:rPr lang="en-US" dirty="0" smtClean="0"/>
              <a:t>Although all the ions have the same </a:t>
            </a:r>
            <a:r>
              <a:rPr lang="en-US" u="sng" dirty="0" smtClean="0"/>
              <a:t>number of electrons </a:t>
            </a:r>
            <a:r>
              <a:rPr lang="en-US" dirty="0" smtClean="0"/>
              <a:t>(they are </a:t>
            </a:r>
            <a:r>
              <a:rPr lang="en-US" dirty="0" err="1" smtClean="0"/>
              <a:t>isoelectronic</a:t>
            </a:r>
            <a:r>
              <a:rPr lang="en-US" dirty="0" smtClean="0"/>
              <a:t>), there </a:t>
            </a:r>
            <a:r>
              <a:rPr lang="en-US" dirty="0"/>
              <a:t>are more </a:t>
            </a:r>
            <a:r>
              <a:rPr lang="en-US" u="sng" dirty="0"/>
              <a:t>protons</a:t>
            </a:r>
            <a:r>
              <a:rPr lang="en-US" dirty="0"/>
              <a:t> as you go left to right; the larger </a:t>
            </a:r>
            <a:r>
              <a:rPr lang="en-US" u="sng" dirty="0"/>
              <a:t>effective nuclear charge</a:t>
            </a:r>
            <a:r>
              <a:rPr lang="en-US" dirty="0"/>
              <a:t> pulls the electrons in tighter, causing the radius to decrease.</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14679719"/>
              </p:ext>
            </p:extLst>
          </p:nvPr>
        </p:nvGraphicFramePr>
        <p:xfrm>
          <a:off x="1541171" y="4649272"/>
          <a:ext cx="6134637" cy="1097280"/>
        </p:xfrm>
        <a:graphic>
          <a:graphicData uri="http://schemas.openxmlformats.org/drawingml/2006/table">
            <a:tbl>
              <a:tblPr firstRow="1" bandRow="1">
                <a:tableStyleId>{2D5ABB26-0587-4C30-8999-92F81FD0307C}</a:tableStyleId>
              </a:tblPr>
              <a:tblGrid>
                <a:gridCol w="2044879"/>
                <a:gridCol w="2044879"/>
                <a:gridCol w="2044879"/>
              </a:tblGrid>
              <a:tr h="343294">
                <a:tc>
                  <a:txBody>
                    <a:bodyPr/>
                    <a:lstStyle/>
                    <a:p>
                      <a:r>
                        <a:rPr lang="en-US" dirty="0" smtClean="0"/>
                        <a:t>Na</a:t>
                      </a:r>
                      <a:r>
                        <a:rPr lang="en-US" baseline="30000" dirty="0" smtClean="0"/>
                        <a:t>+</a:t>
                      </a:r>
                      <a:endParaRPr lang="en-US" baseline="30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Mg</a:t>
                      </a:r>
                      <a:r>
                        <a:rPr lang="en-US" baseline="30000" dirty="0" smtClean="0"/>
                        <a:t>2+</a:t>
                      </a:r>
                      <a:endParaRPr lang="en-US" baseline="30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Al</a:t>
                      </a:r>
                      <a:r>
                        <a:rPr lang="en-US" baseline="30000" dirty="0" smtClean="0"/>
                        <a:t>3+</a:t>
                      </a:r>
                      <a:endParaRPr lang="en-US" baseline="30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3294">
                <a:tc>
                  <a:txBody>
                    <a:bodyPr/>
                    <a:lstStyle/>
                    <a:p>
                      <a:r>
                        <a:rPr lang="en-US" dirty="0" smtClean="0"/>
                        <a:t>11 protons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12 protons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13 protons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3294">
                <a:tc>
                  <a:txBody>
                    <a:bodyPr/>
                    <a:lstStyle/>
                    <a:p>
                      <a:r>
                        <a:rPr lang="en-US" dirty="0" smtClean="0"/>
                        <a:t>10 electrons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10 electrons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10 electrons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ustDataLst>
      <p:tags r:id="rId1"/>
    </p:custDataLst>
    <p:extLst>
      <p:ext uri="{BB962C8B-B14F-4D97-AF65-F5344CB8AC3E}">
        <p14:creationId xmlns:p14="http://schemas.microsoft.com/office/powerpoint/2010/main" val="327287110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451</TotalTime>
  <Words>857</Words>
  <Application>Microsoft Office PowerPoint</Application>
  <PresentationFormat>On-screen Show (4:3)</PresentationFormat>
  <Paragraphs>65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10-17</vt:lpstr>
      <vt:lpstr>Homework</vt:lpstr>
      <vt:lpstr>Watch Videos</vt:lpstr>
      <vt:lpstr>We’re going to work on Questions #1-13 pg 4-6</vt:lpstr>
      <vt:lpstr>1</vt:lpstr>
      <vt:lpstr>2</vt:lpstr>
      <vt:lpstr>3</vt:lpstr>
      <vt:lpstr>4</vt:lpstr>
      <vt:lpstr>5</vt:lpstr>
      <vt:lpstr>6</vt:lpstr>
      <vt:lpstr>7</vt:lpstr>
      <vt:lpstr>8</vt:lpstr>
      <vt:lpstr>9</vt:lpstr>
      <vt:lpstr>11</vt:lpstr>
      <vt:lpstr>12.  Answers will vary</vt:lpstr>
      <vt:lpstr>If there is time</vt:lpstr>
      <vt:lpstr>Homework</vt:lpstr>
      <vt:lpstr>10</vt:lpstr>
      <vt:lpstr>10</vt:lpstr>
    </vt:vector>
  </TitlesOfParts>
  <Company>Austin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Hope Lozano</dc:creator>
  <cp:lastModifiedBy>Hope Lozano</cp:lastModifiedBy>
  <cp:revision>10</cp:revision>
  <dcterms:created xsi:type="dcterms:W3CDTF">2014-10-14T14:21:41Z</dcterms:created>
  <dcterms:modified xsi:type="dcterms:W3CDTF">2015-10-16T14:45:11Z</dcterms:modified>
</cp:coreProperties>
</file>